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4"/>
  </p:notesMasterIdLst>
  <p:handoutMasterIdLst>
    <p:handoutMasterId r:id="rId15"/>
  </p:handoutMasterIdLst>
  <p:sldIdLst>
    <p:sldId id="420" r:id="rId2"/>
    <p:sldId id="431" r:id="rId3"/>
    <p:sldId id="430" r:id="rId4"/>
    <p:sldId id="424" r:id="rId5"/>
    <p:sldId id="432" r:id="rId6"/>
    <p:sldId id="425" r:id="rId7"/>
    <p:sldId id="417" r:id="rId8"/>
    <p:sldId id="433" r:id="rId9"/>
    <p:sldId id="426" r:id="rId10"/>
    <p:sldId id="427" r:id="rId11"/>
    <p:sldId id="428" r:id="rId12"/>
    <p:sldId id="429" r:id="rId13"/>
  </p:sldIdLst>
  <p:sldSz cx="12192000" cy="6858000"/>
  <p:notesSz cx="6858000" cy="9144000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420"/>
            <p14:sldId id="431"/>
            <p14:sldId id="430"/>
            <p14:sldId id="424"/>
            <p14:sldId id="432"/>
            <p14:sldId id="425"/>
            <p14:sldId id="417"/>
            <p14:sldId id="433"/>
            <p14:sldId id="426"/>
            <p14:sldId id="427"/>
            <p14:sldId id="428"/>
            <p14:sldId id="4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28" autoAdjust="0"/>
    <p:restoredTop sz="83504" autoAdjust="0"/>
  </p:normalViewPr>
  <p:slideViewPr>
    <p:cSldViewPr snapToGrid="0" snapToObjects="1">
      <p:cViewPr varScale="1">
        <p:scale>
          <a:sx n="58" d="100"/>
          <a:sy n="58" d="100"/>
        </p:scale>
        <p:origin x="847" y="24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How did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select</a:t>
            </a:r>
            <a:r>
              <a:rPr lang="da-DK" dirty="0"/>
              <a:t> the </a:t>
            </a:r>
            <a:r>
              <a:rPr lang="da-DK" dirty="0" err="1"/>
              <a:t>values</a:t>
            </a:r>
            <a:endParaRPr lang="da-DK" dirty="0"/>
          </a:p>
          <a:p>
            <a:pPr marL="171450" indent="-171450">
              <a:buFontTx/>
              <a:buChar char="-"/>
            </a:pPr>
            <a:r>
              <a:rPr lang="da-DK" dirty="0"/>
              <a:t>Input from PV panel</a:t>
            </a:r>
          </a:p>
          <a:p>
            <a:pPr marL="171450" indent="-171450">
              <a:buFontTx/>
              <a:buChar char="-"/>
            </a:pPr>
            <a:r>
              <a:rPr lang="da-DK" dirty="0"/>
              <a:t>Output from inverter </a:t>
            </a:r>
            <a:r>
              <a:rPr lang="da-DK" dirty="0" err="1"/>
              <a:t>voltage</a:t>
            </a:r>
            <a:r>
              <a:rPr lang="da-DK" dirty="0"/>
              <a:t> and # of panels</a:t>
            </a:r>
          </a:p>
          <a:p>
            <a:pPr marL="171450" indent="-171450">
              <a:buFontTx/>
              <a:buChar char="-"/>
            </a:pPr>
            <a:r>
              <a:rPr lang="da-DK" dirty="0"/>
              <a:t># of panels from minimum and </a:t>
            </a:r>
            <a:r>
              <a:rPr lang="da-DK" dirty="0" err="1"/>
              <a:t>maximum</a:t>
            </a:r>
            <a:r>
              <a:rPr lang="da-DK" dirty="0"/>
              <a:t> </a:t>
            </a:r>
            <a:r>
              <a:rPr lang="da-DK" dirty="0" err="1"/>
              <a:t>duties</a:t>
            </a:r>
            <a:endParaRPr lang="da-DK" dirty="0"/>
          </a:p>
          <a:p>
            <a:pPr marL="171450" indent="-171450">
              <a:buFontTx/>
              <a:buChar char="-"/>
            </a:pPr>
            <a:r>
              <a:rPr lang="da-DK" dirty="0" err="1"/>
              <a:t>Ripples</a:t>
            </a:r>
            <a:r>
              <a:rPr lang="da-DK" dirty="0"/>
              <a:t> so </a:t>
            </a:r>
            <a:r>
              <a:rPr lang="da-DK" dirty="0" err="1"/>
              <a:t>we</a:t>
            </a:r>
            <a:r>
              <a:rPr lang="da-DK" dirty="0"/>
              <a:t> dont </a:t>
            </a:r>
            <a:r>
              <a:rPr lang="da-DK" dirty="0" err="1"/>
              <a:t>mess</a:t>
            </a:r>
            <a:r>
              <a:rPr lang="da-DK" dirty="0"/>
              <a:t> with the PV panel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463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653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Capabilities of both higher and lower output voltage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noProof="0" dirty="0"/>
              <a:t>2 or 4 </a:t>
            </a:r>
            <a:r>
              <a:rPr lang="da-DK" noProof="0" dirty="0" err="1"/>
              <a:t>MOSFETs</a:t>
            </a:r>
            <a:endParaRPr lang="da-DK" noProof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noProof="0" dirty="0"/>
              <a:t>Bidirectional opportunities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noProof="0" dirty="0"/>
              <a:t>Lower (conduction) losses </a:t>
            </a:r>
          </a:p>
          <a:p>
            <a:endParaRPr lang="da-DK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26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Did a </a:t>
            </a:r>
            <a:r>
              <a:rPr lang="da-DK" dirty="0" err="1"/>
              <a:t>voltage</a:t>
            </a:r>
            <a:r>
              <a:rPr lang="da-DK" dirty="0"/>
              <a:t> </a:t>
            </a:r>
            <a:r>
              <a:rPr lang="da-DK" dirty="0" err="1"/>
              <a:t>sweep</a:t>
            </a:r>
            <a:r>
              <a:rPr lang="da-DK" dirty="0"/>
              <a:t> to </a:t>
            </a:r>
            <a:r>
              <a:rPr lang="da-DK" dirty="0" err="1"/>
              <a:t>determine</a:t>
            </a:r>
            <a:r>
              <a:rPr lang="da-DK" dirty="0"/>
              <a:t> </a:t>
            </a:r>
            <a:r>
              <a:rPr lang="da-DK" dirty="0" err="1"/>
              <a:t>worst</a:t>
            </a:r>
            <a:r>
              <a:rPr lang="da-DK" dirty="0"/>
              <a:t> case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18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377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Input </a:t>
            </a:r>
            <a:r>
              <a:rPr lang="da-DK" dirty="0" err="1"/>
              <a:t>cap</a:t>
            </a:r>
            <a:r>
              <a:rPr lang="da-DK" dirty="0"/>
              <a:t> is 4*470uF</a:t>
            </a:r>
          </a:p>
          <a:p>
            <a:r>
              <a:rPr lang="da-DK" dirty="0" err="1"/>
              <a:t>Calculation</a:t>
            </a:r>
            <a:r>
              <a:rPr lang="da-DK" dirty="0"/>
              <a:t> </a:t>
            </a:r>
            <a:r>
              <a:rPr lang="da-DK" dirty="0" err="1"/>
              <a:t>mistakes</a:t>
            </a:r>
            <a:r>
              <a:rPr lang="da-DK" dirty="0"/>
              <a:t> </a:t>
            </a:r>
            <a:r>
              <a:rPr lang="da-DK" dirty="0" err="1"/>
              <a:t>lead</a:t>
            </a:r>
            <a:r>
              <a:rPr lang="da-DK" dirty="0"/>
              <a:t> to </a:t>
            </a:r>
            <a:r>
              <a:rPr lang="da-DK" dirty="0" err="1"/>
              <a:t>wrongly</a:t>
            </a:r>
            <a:r>
              <a:rPr lang="da-DK" dirty="0"/>
              <a:t> </a:t>
            </a:r>
            <a:r>
              <a:rPr lang="da-DK" dirty="0" err="1"/>
              <a:t>selected</a:t>
            </a:r>
            <a:r>
              <a:rPr lang="da-DK" dirty="0"/>
              <a:t> </a:t>
            </a:r>
            <a:r>
              <a:rPr lang="da-DK" dirty="0" err="1"/>
              <a:t>cout</a:t>
            </a:r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39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730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Optical </a:t>
            </a:r>
            <a:r>
              <a:rPr lang="da-DK" dirty="0" err="1"/>
              <a:t>unity-gain</a:t>
            </a:r>
            <a:r>
              <a:rPr lang="da-DK" dirty="0"/>
              <a:t> </a:t>
            </a:r>
            <a:r>
              <a:rPr lang="da-DK" dirty="0" err="1"/>
              <a:t>amplifier</a:t>
            </a:r>
            <a:r>
              <a:rPr lang="da-DK" dirty="0"/>
              <a:t> – </a:t>
            </a:r>
            <a:r>
              <a:rPr lang="da-DK" dirty="0" err="1"/>
              <a:t>voltage</a:t>
            </a:r>
            <a:r>
              <a:rPr lang="da-DK" dirty="0"/>
              <a:t> sensors</a:t>
            </a:r>
          </a:p>
          <a:p>
            <a:r>
              <a:rPr lang="da-DK" dirty="0"/>
              <a:t>Hall </a:t>
            </a:r>
            <a:r>
              <a:rPr lang="da-DK" dirty="0" err="1"/>
              <a:t>effect</a:t>
            </a:r>
            <a:r>
              <a:rPr lang="da-DK" dirty="0"/>
              <a:t> – </a:t>
            </a:r>
            <a:r>
              <a:rPr lang="da-DK" dirty="0" err="1"/>
              <a:t>current</a:t>
            </a:r>
            <a:r>
              <a:rPr lang="da-DK" dirty="0"/>
              <a:t> sensor</a:t>
            </a:r>
          </a:p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24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983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83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Converter Design</a:t>
            </a:r>
            <a:endParaRPr lang="da-DK" dirty="0">
              <a:solidFill>
                <a:srgbClr val="FF0000"/>
              </a:solidFill>
            </a:endParaRPr>
          </a:p>
        </p:txBody>
      </p:sp>
      <p:pic>
        <p:nvPicPr>
          <p:cNvPr id="13" name="Pladsholder til billede 12">
            <a:extLst>
              <a:ext uri="{FF2B5EF4-FFF2-40B4-BE49-F238E27FC236}">
                <a16:creationId xmlns:a16="http://schemas.microsoft.com/office/drawing/2014/main" id="{6BD6A36B-E3F9-4EE9-B0D3-E6B437842F1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8" b="8968"/>
          <a:stretch>
            <a:fillRect/>
          </a:stretch>
        </p:blipFill>
        <p:spPr/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F317DAAF-84F4-4F11-A1E4-55448A286A42}"/>
              </a:ext>
            </a:extLst>
          </p:cNvPr>
          <p:cNvSpPr txBox="1">
            <a:spLocks/>
          </p:cNvSpPr>
          <p:nvPr/>
        </p:nvSpPr>
        <p:spPr>
          <a:xfrm>
            <a:off x="2593975" y="2828893"/>
            <a:ext cx="7341129" cy="1036319"/>
          </a:xfrm>
          <a:prstGeom prst="rect">
            <a:avLst/>
          </a:prstGeom>
          <a:solidFill>
            <a:schemeClr val="bg1"/>
          </a:solidFill>
          <a:effectLst/>
        </p:spPr>
        <p:txBody>
          <a:bodyPr vert="horz" lIns="0" tIns="0" rIns="0" bIns="0" rtlCol="0" anchor="ctr" anchorCtr="0">
            <a:noAutofit/>
          </a:bodyPr>
          <a:lstStyle>
            <a:lvl1pPr algn="ctr" defTabSz="914318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 spc="300" baseline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/>
              <a:t>Converter Design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Power supplies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F47FA447-2BFE-4A7F-917F-EFAF217AD41B}"/>
              </a:ext>
            </a:extLst>
          </p:cNvPr>
          <p:cNvSpPr txBox="1"/>
          <p:nvPr/>
        </p:nvSpPr>
        <p:spPr>
          <a:xfrm>
            <a:off x="587374" y="2273372"/>
            <a:ext cx="614502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External supplies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Linear 5V voltage regulator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Isolated 12V TRACO supplies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LED at every supply line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4EC49DBD-545D-41E3-A961-56072B9A54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80579"/>
            <a:ext cx="4666990" cy="349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033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11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Future work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5C1F930C-219B-4E8B-9131-505C03FD3DC3}"/>
              </a:ext>
            </a:extLst>
          </p:cNvPr>
          <p:cNvSpPr txBox="1"/>
          <p:nvPr/>
        </p:nvSpPr>
        <p:spPr>
          <a:xfrm>
            <a:off x="587374" y="2273372"/>
            <a:ext cx="61450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Hardware improvements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Inductor design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PCB improvements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Converter’s efficiency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V/I controller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340807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12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Conclusion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5C1F930C-219B-4E8B-9131-505C03FD3DC3}"/>
              </a:ext>
            </a:extLst>
          </p:cNvPr>
          <p:cNvSpPr txBox="1"/>
          <p:nvPr/>
        </p:nvSpPr>
        <p:spPr>
          <a:xfrm>
            <a:off x="587374" y="2273372"/>
            <a:ext cx="614502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Add something about the general intro?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What went good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What went bad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What did we learn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1654104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5390093" cy="1474385"/>
          </a:xfrm>
        </p:spPr>
        <p:txBody>
          <a:bodyPr/>
          <a:lstStyle/>
          <a:p>
            <a:r>
              <a:rPr lang="en-US" dirty="0"/>
              <a:t>System requirements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el 3">
                <a:extLst>
                  <a:ext uri="{FF2B5EF4-FFF2-40B4-BE49-F238E27FC236}">
                    <a16:creationId xmlns:a16="http://schemas.microsoft.com/office/drawing/2014/main" id="{143C0D65-504C-42D9-AE9E-CDCB6EEF55F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87867907"/>
                  </p:ext>
                </p:extLst>
              </p:nvPr>
            </p:nvGraphicFramePr>
            <p:xfrm>
              <a:off x="797423" y="1881286"/>
              <a:ext cx="4969994" cy="30954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96361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473633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385205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Converter input</a:t>
                          </a:r>
                          <a:endParaRPr lang="en-US" sz="1800" kern="1200" spc="300" dirty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13243143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8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300.4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[W]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8246870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8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𝑜𝑐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45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74280064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8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𝑠𝑐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8.67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2825534"/>
                      </a:ext>
                    </a:extLst>
                  </a:tr>
                  <a:tr h="385205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8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Converter output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7331988"/>
                      </a:ext>
                    </a:extLst>
                  </a:tr>
                  <a:tr h="389801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8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90 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82639302"/>
                      </a:ext>
                    </a:extLst>
                  </a:tr>
                  <a:tr h="389801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8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𝑚𝑖𝑛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24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1151769"/>
                      </a:ext>
                    </a:extLst>
                  </a:tr>
                  <a:tr h="389801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8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12.5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2854222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el 3">
                <a:extLst>
                  <a:ext uri="{FF2B5EF4-FFF2-40B4-BE49-F238E27FC236}">
                    <a16:creationId xmlns:a16="http://schemas.microsoft.com/office/drawing/2014/main" id="{143C0D65-504C-42D9-AE9E-CDCB6EEF55F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87867907"/>
                  </p:ext>
                </p:extLst>
              </p:nvPr>
            </p:nvGraphicFramePr>
            <p:xfrm>
              <a:off x="797423" y="1881286"/>
              <a:ext cx="4969994" cy="30954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96361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473633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385205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Converter input</a:t>
                          </a:r>
                          <a:endParaRPr lang="en-US" sz="1800" kern="1200" spc="300" dirty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13243143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44" t="-106250" r="-100244" b="-6140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300.4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[W]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8246870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44" t="-209524" r="-100244" b="-52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45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74280064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44" t="-309524" r="-100244" b="-42381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8.67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2825534"/>
                      </a:ext>
                    </a:extLst>
                  </a:tr>
                  <a:tr h="385205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8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Converter output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7331988"/>
                      </a:ext>
                    </a:extLst>
                  </a:tr>
                  <a:tr h="38980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44" t="-503125" r="-100244" b="-2171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90 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82639302"/>
                      </a:ext>
                    </a:extLst>
                  </a:tr>
                  <a:tr h="38980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44" t="-603125" r="-100244" b="-1171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24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1151769"/>
                      </a:ext>
                    </a:extLst>
                  </a:tr>
                  <a:tr h="38980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44" t="-703125" r="-100244" b="-1718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12.5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2854222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el 5">
                <a:extLst>
                  <a:ext uri="{FF2B5EF4-FFF2-40B4-BE49-F238E27FC236}">
                    <a16:creationId xmlns:a16="http://schemas.microsoft.com/office/drawing/2014/main" id="{C56AC4FA-F1F4-4F8C-AC34-F14565011A6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00879832"/>
                  </p:ext>
                </p:extLst>
              </p:nvPr>
            </p:nvGraphicFramePr>
            <p:xfrm>
              <a:off x="6424585" y="1881286"/>
              <a:ext cx="4969994" cy="320618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96361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473633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385205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800" kern="1200" spc="300" dirty="0" err="1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Ripples</a:t>
                          </a:r>
                          <a:endParaRPr lang="en-US" sz="1800" kern="1200" spc="300" dirty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13243143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kern="1200" spc="3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∆</m:t>
                                </m:r>
                                <m:sSub>
                                  <m:sSubPr>
                                    <m:ctrlPr>
                                      <a:rPr lang="de-DE" sz="18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8246870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kern="1200" spc="3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∆</m:t>
                                </m:r>
                                <m:sSub>
                                  <m:sSubPr>
                                    <m:ctrlPr>
                                      <a:rPr lang="de-DE" sz="18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𝑖𝑛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74280064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800" kern="1200" spc="3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∆</m:t>
                                </m:r>
                                <m:sSub>
                                  <m:sSubPr>
                                    <m:ctrlPr>
                                      <a:rPr lang="de-DE" sz="18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8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2825534"/>
                      </a:ext>
                    </a:extLst>
                  </a:tr>
                  <a:tr h="385205">
                    <a:tc gridSpan="2">
                      <a:txBody>
                        <a:bodyPr/>
                        <a:lstStyle/>
                        <a:p>
                          <a:pPr marL="0" marR="0" lvl="0" indent="0" algn="l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a-DK" sz="18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PV system </a:t>
                          </a:r>
                          <a:r>
                            <a:rPr lang="da-DK" sz="1800" b="1" kern="1200" spc="300" dirty="0" err="1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specification</a:t>
                          </a:r>
                          <a:endParaRPr lang="da-DK" sz="1800" b="1" kern="1200" spc="300" dirty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7331988"/>
                      </a:ext>
                    </a:extLst>
                  </a:tr>
                  <a:tr h="389801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Minimum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</a:t>
                          </a:r>
                          <a:endParaRPr lang="en-US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82639302"/>
                      </a:ext>
                    </a:extLst>
                  </a:tr>
                  <a:tr h="389801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Maximum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15</a:t>
                          </a:r>
                          <a:endParaRPr lang="en-US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115176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el 5">
                <a:extLst>
                  <a:ext uri="{FF2B5EF4-FFF2-40B4-BE49-F238E27FC236}">
                    <a16:creationId xmlns:a16="http://schemas.microsoft.com/office/drawing/2014/main" id="{C56AC4FA-F1F4-4F8C-AC34-F14565011A6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00879832"/>
                  </p:ext>
                </p:extLst>
              </p:nvPr>
            </p:nvGraphicFramePr>
            <p:xfrm>
              <a:off x="6424585" y="1881286"/>
              <a:ext cx="4969994" cy="320618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96361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473633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385205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800" kern="1200" spc="300" dirty="0" err="1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Ripples</a:t>
                          </a:r>
                          <a:endParaRPr lang="en-US" sz="1800" kern="1200" spc="300" dirty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13243143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44" t="-106250" r="-100244" b="-65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8246870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44" t="-209524" r="-100244" b="-5603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74280064"/>
                      </a:ext>
                    </a:extLst>
                  </a:tr>
                  <a:tr h="38520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44" t="-309524" r="-100244" b="-4603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 </a:t>
                          </a:r>
                          <a:r>
                            <a:rPr lang="en-US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2825534"/>
                      </a:ext>
                    </a:extLst>
                  </a:tr>
                  <a:tr h="385205">
                    <a:tc gridSpan="2">
                      <a:txBody>
                        <a:bodyPr/>
                        <a:lstStyle/>
                        <a:p>
                          <a:pPr marL="0" marR="0" lvl="0" indent="0" algn="l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a-DK" sz="18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PV system </a:t>
                          </a:r>
                          <a:r>
                            <a:rPr lang="da-DK" sz="1800" b="1" kern="1200" spc="300" dirty="0" err="1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specification</a:t>
                          </a:r>
                          <a:endParaRPr lang="da-DK" sz="1800" b="1" kern="1200" spc="300" dirty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7331988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Minimum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</a:t>
                          </a:r>
                          <a:endParaRPr lang="en-US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82639302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Maximum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8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15</a:t>
                          </a:r>
                          <a:endParaRPr lang="en-US" sz="18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115176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087604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3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5760263" cy="1474385"/>
          </a:xfrm>
        </p:spPr>
        <p:txBody>
          <a:bodyPr/>
          <a:lstStyle/>
          <a:p>
            <a:r>
              <a:rPr lang="en-US" dirty="0"/>
              <a:t>Selection of topology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7B1952-826B-4C4C-A5A0-D10DB72E0A3C}"/>
              </a:ext>
            </a:extLst>
          </p:cNvPr>
          <p:cNvSpPr txBox="1"/>
          <p:nvPr/>
        </p:nvSpPr>
        <p:spPr>
          <a:xfrm>
            <a:off x="3382685" y="5379925"/>
            <a:ext cx="5426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/>
              <a:t>Non-inverting buck-boost converter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5B4E80B7-5319-4684-80E2-5060CE6900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598" y="1844675"/>
            <a:ext cx="8746801" cy="328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22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Passive components</a:t>
            </a:r>
            <a:br>
              <a:rPr lang="en-GB" dirty="0"/>
            </a:br>
            <a:r>
              <a:rPr lang="en-GB" dirty="0"/>
              <a:t>Sizing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52345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Calculated using the ripples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Defining worst case conditions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Depends on switching frequency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1A6B697C-7A4D-4A3F-B6BF-E74CFE8DE3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977" y="1240420"/>
            <a:ext cx="6145023" cy="460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719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Passive components</a:t>
            </a:r>
            <a:br>
              <a:rPr lang="en-GB" dirty="0"/>
            </a:br>
            <a:r>
              <a:rPr lang="en-GB" dirty="0"/>
              <a:t>Sizing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45E6B655-6520-46A5-8913-E0EE574E09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20" y="1980892"/>
            <a:ext cx="5044272" cy="3783204"/>
          </a:xfrm>
          <a:prstGeom prst="rect">
            <a:avLst/>
          </a:prstGeom>
        </p:spPr>
      </p:pic>
      <p:pic>
        <p:nvPicPr>
          <p:cNvPr id="8" name="Billede 7">
            <a:extLst>
              <a:ext uri="{FF2B5EF4-FFF2-40B4-BE49-F238E27FC236}">
                <a16:creationId xmlns:a16="http://schemas.microsoft.com/office/drawing/2014/main" id="{698B3BD4-7EF2-48D5-B4F5-9F78038300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171" y="1963306"/>
            <a:ext cx="5151455" cy="386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464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Passive components</a:t>
            </a:r>
            <a:br>
              <a:rPr lang="en-GB" dirty="0"/>
            </a:br>
            <a:r>
              <a:rPr lang="en-GB" dirty="0"/>
              <a:t>Selection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61450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Minimum 20% margin was included</a:t>
            </a:r>
          </a:p>
          <a:p>
            <a:pPr rtl="0"/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Reused inductor</a:t>
            </a:r>
          </a:p>
          <a:p>
            <a:pPr rtl="0"/>
            <a:endParaRPr lang="en-GB" sz="1600" spc="300" dirty="0"/>
          </a:p>
        </p:txBody>
      </p:sp>
      <p:graphicFrame>
        <p:nvGraphicFramePr>
          <p:cNvPr id="6" name="Tabel 5">
            <a:extLst>
              <a:ext uri="{FF2B5EF4-FFF2-40B4-BE49-F238E27FC236}">
                <a16:creationId xmlns:a16="http://schemas.microsoft.com/office/drawing/2014/main" id="{A82A7F31-645C-4A56-86F8-F4A8B29CD2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9366879"/>
              </p:ext>
            </p:extLst>
          </p:nvPr>
        </p:nvGraphicFramePr>
        <p:xfrm>
          <a:off x="1991360" y="3600907"/>
          <a:ext cx="820928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4851">
                  <a:extLst>
                    <a:ext uri="{9D8B030D-6E8A-4147-A177-3AD203B41FA5}">
                      <a16:colId xmlns:a16="http://schemas.microsoft.com/office/drawing/2014/main" val="4134023861"/>
                    </a:ext>
                  </a:extLst>
                </a:gridCol>
                <a:gridCol w="1914430">
                  <a:extLst>
                    <a:ext uri="{9D8B030D-6E8A-4147-A177-3AD203B41FA5}">
                      <a16:colId xmlns:a16="http://schemas.microsoft.com/office/drawing/2014/main" val="1693208999"/>
                    </a:ext>
                  </a:extLst>
                </a:gridCol>
                <a:gridCol w="1747679">
                  <a:extLst>
                    <a:ext uri="{9D8B030D-6E8A-4147-A177-3AD203B41FA5}">
                      <a16:colId xmlns:a16="http://schemas.microsoft.com/office/drawing/2014/main" val="3520461613"/>
                    </a:ext>
                  </a:extLst>
                </a:gridCol>
                <a:gridCol w="2052320">
                  <a:extLst>
                    <a:ext uri="{9D8B030D-6E8A-4147-A177-3AD203B41FA5}">
                      <a16:colId xmlns:a16="http://schemas.microsoft.com/office/drawing/2014/main" val="26191369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Component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/>
                        <a:t>Theoretical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/>
                        <a:t>Implemented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err="1"/>
                        <a:t>Voltage</a:t>
                      </a:r>
                      <a:r>
                        <a:rPr lang="da-DK" dirty="0"/>
                        <a:t> rating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4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Input </a:t>
                      </a:r>
                      <a:r>
                        <a:rPr lang="da-DK" dirty="0" err="1"/>
                        <a:t>capacitor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1540µF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1880µF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100V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246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Output </a:t>
                      </a:r>
                      <a:r>
                        <a:rPr lang="da-DK" dirty="0" err="1"/>
                        <a:t>capacitor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130µF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820µF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250V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280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Inductor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1.3mH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1.93mH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-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28255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8505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circuitry</a:t>
            </a:r>
          </a:p>
        </p:txBody>
      </p:sp>
      <p:sp>
        <p:nvSpPr>
          <p:cNvPr id="5" name="Tekstfelt 3">
            <a:extLst>
              <a:ext uri="{FF2B5EF4-FFF2-40B4-BE49-F238E27FC236}">
                <a16:creationId xmlns:a16="http://schemas.microsoft.com/office/drawing/2014/main" id="{2A238F49-FF12-4A3B-9BA8-A75B622E5944}"/>
              </a:ext>
            </a:extLst>
          </p:cNvPr>
          <p:cNvSpPr txBox="1"/>
          <p:nvPr/>
        </p:nvSpPr>
        <p:spPr>
          <a:xfrm>
            <a:off x="587374" y="1844675"/>
            <a:ext cx="45766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Discharging resistors.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Protection diodes.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High frequency capacitors.</a:t>
            </a: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D27298D4-C66A-4888-A88E-5BFED51EF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345" y="3168114"/>
            <a:ext cx="8897310" cy="2760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096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Driver circuitry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8" name="Tekstfelt 3">
            <a:extLst>
              <a:ext uri="{FF2B5EF4-FFF2-40B4-BE49-F238E27FC236}">
                <a16:creationId xmlns:a16="http://schemas.microsoft.com/office/drawing/2014/main" id="{02F25CB4-B822-4978-A572-63E185769C62}"/>
              </a:ext>
            </a:extLst>
          </p:cNvPr>
          <p:cNvSpPr txBox="1"/>
          <p:nvPr/>
        </p:nvSpPr>
        <p:spPr>
          <a:xfrm>
            <a:off x="587374" y="1896940"/>
            <a:ext cx="39286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Optocouplers for isolation.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Decoupling capacitors.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Current limiting resistors.</a:t>
            </a:r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3A404937-42FF-4872-B88A-A57304E67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771" y="3429000"/>
            <a:ext cx="9126458" cy="227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402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Sensor circuitry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A82B3B29-F760-4ED7-8566-236BB6F051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08" y="1475735"/>
            <a:ext cx="10641984" cy="441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914561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254</TotalTime>
  <Words>298</Words>
  <Application>Microsoft Office PowerPoint</Application>
  <PresentationFormat>Widescreen</PresentationFormat>
  <Paragraphs>135</Paragraphs>
  <Slides>12</Slides>
  <Notes>10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8" baseType="lpstr">
      <vt:lpstr>Arial</vt:lpstr>
      <vt:lpstr>Calibri</vt:lpstr>
      <vt:lpstr>Cambria Math</vt:lpstr>
      <vt:lpstr>Montserrat Medium</vt:lpstr>
      <vt:lpstr>Wingdings</vt:lpstr>
      <vt:lpstr>AAU PowerPoint</vt:lpstr>
      <vt:lpstr>Converter Design</vt:lpstr>
      <vt:lpstr>System requirements</vt:lpstr>
      <vt:lpstr>Selection of topology</vt:lpstr>
      <vt:lpstr>Passive components Sizing</vt:lpstr>
      <vt:lpstr>Passive components Sizing</vt:lpstr>
      <vt:lpstr>Passive components Selection</vt:lpstr>
      <vt:lpstr>Power circuitry</vt:lpstr>
      <vt:lpstr>Driver circuitry</vt:lpstr>
      <vt:lpstr>Sensor circuitry</vt:lpstr>
      <vt:lpstr>Power supplies</vt:lpstr>
      <vt:lpstr>Future work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Nicolai Haugaard Fransen</cp:lastModifiedBy>
  <cp:revision>487</cp:revision>
  <cp:lastPrinted>2017-03-09T03:48:56Z</cp:lastPrinted>
  <dcterms:created xsi:type="dcterms:W3CDTF">2016-11-10T06:07:03Z</dcterms:created>
  <dcterms:modified xsi:type="dcterms:W3CDTF">2019-01-10T06:54:25Z</dcterms:modified>
</cp:coreProperties>
</file>